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307" r:id="rId11"/>
    <p:sldId id="271" r:id="rId12"/>
    <p:sldId id="309" r:id="rId13"/>
    <p:sldId id="310" r:id="rId14"/>
    <p:sldId id="311" r:id="rId15"/>
    <p:sldId id="31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/>
    <p:restoredTop sz="88878" autoAdjust="0"/>
  </p:normalViewPr>
  <p:slideViewPr>
    <p:cSldViewPr snapToGrid="0" snapToObjects="1">
      <p:cViewPr varScale="1">
        <p:scale>
          <a:sx n="92" d="100"/>
          <a:sy n="92" d="100"/>
        </p:scale>
        <p:origin x="64" y="1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02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432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32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32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56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1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541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57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7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59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78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55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91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27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3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Chapter 8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2288" y="3559625"/>
            <a:ext cx="6995888" cy="1513117"/>
          </a:xfrm>
        </p:spPr>
        <p:txBody>
          <a:bodyPr>
            <a:noAutofit/>
          </a:bodyPr>
          <a:lstStyle/>
          <a:p>
            <a:r>
              <a:rPr lang="en-US" sz="4000" b="1" dirty="0"/>
              <a:t>Getting, Promoting, and Firing Workers</a:t>
            </a:r>
            <a:endParaRPr lang="en-US" sz="3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4493" y="4968704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12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Promoting Employees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Three Considerations for Promotion: </a:t>
            </a:r>
            <a:r>
              <a:rPr lang="en-US" b="1" dirty="0" smtClean="0"/>
              <a:t>Work Performance</a:t>
            </a:r>
            <a:r>
              <a:rPr lang="en-US" b="1" dirty="0"/>
              <a:t>, Seniority, Projected Work </a:t>
            </a:r>
            <a:r>
              <a:rPr lang="en-US" b="1" dirty="0" smtClean="0"/>
              <a:t>Performance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Work </a:t>
            </a:r>
            <a:r>
              <a:rPr lang="en-US" dirty="0"/>
              <a:t>performance is defined in diverse ways, </a:t>
            </a:r>
            <a:r>
              <a:rPr lang="en-US" dirty="0" smtClean="0"/>
              <a:t>and managers </a:t>
            </a:r>
            <a:r>
              <a:rPr lang="en-US" dirty="0"/>
              <a:t>may have a right to consider </a:t>
            </a:r>
            <a:r>
              <a:rPr lang="en-US" dirty="0" smtClean="0"/>
              <a:t>after-hours activities </a:t>
            </a:r>
            <a:r>
              <a:rPr lang="en-US" dirty="0"/>
              <a:t>as part of that definition.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9298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503" y="2556932"/>
            <a:ext cx="10405242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When </a:t>
            </a:r>
            <a:r>
              <a:rPr lang="en-US" i="1" dirty="0"/>
              <a:t>can </a:t>
            </a:r>
            <a:r>
              <a:rPr lang="en-US" dirty="0"/>
              <a:t>an employee be fired?</a:t>
            </a:r>
          </a:p>
          <a:p>
            <a:pPr marL="0" indent="0">
              <a:buNone/>
            </a:pPr>
            <a:r>
              <a:rPr lang="en-US" dirty="0" smtClean="0"/>
              <a:t>When </a:t>
            </a:r>
            <a:r>
              <a:rPr lang="en-US" i="1" dirty="0"/>
              <a:t>should </a:t>
            </a:r>
            <a:r>
              <a:rPr lang="en-US" dirty="0"/>
              <a:t>an employee be </a:t>
            </a:r>
            <a:r>
              <a:rPr lang="en-US" dirty="0" smtClean="0"/>
              <a:t>fired?</a:t>
            </a:r>
          </a:p>
          <a:p>
            <a:pPr marL="0" indent="0">
              <a:buNone/>
            </a:pPr>
            <a:r>
              <a:rPr lang="en-US" i="1" dirty="0" smtClean="0"/>
              <a:t>How </a:t>
            </a:r>
            <a:r>
              <a:rPr lang="en-US" dirty="0"/>
              <a:t>should an employee be fired once the </a:t>
            </a:r>
            <a:r>
              <a:rPr lang="en-US" dirty="0" smtClean="0"/>
              <a:t>decision’s been </a:t>
            </a:r>
            <a:r>
              <a:rPr lang="en-US" dirty="0"/>
              <a:t>made?</a:t>
            </a:r>
          </a:p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dirty="0"/>
              <a:t>steps can management take to support workers </a:t>
            </a:r>
            <a:r>
              <a:rPr lang="en-US" dirty="0" smtClean="0"/>
              <a:t>in a </a:t>
            </a:r>
            <a:r>
              <a:rPr lang="en-US" dirty="0"/>
              <a:t>world where firing is inevitable?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3506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Test Your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1. Why </a:t>
            </a:r>
            <a:r>
              <a:rPr lang="en-US" dirty="0"/>
              <a:t>might an employer opt for nepotism when hiring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2. Why might a company want to maintain wage confidentiality?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Why might someone’s social skills be considered a </a:t>
            </a:r>
            <a:r>
              <a:rPr lang="en-US" dirty="0" smtClean="0"/>
              <a:t>factor in </a:t>
            </a:r>
            <a:r>
              <a:rPr lang="en-US" dirty="0"/>
              <a:t>receiving a promotion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dirty="0"/>
              <a:t>. When managers fire employees, what duties do </a:t>
            </a:r>
            <a:r>
              <a:rPr lang="en-US" dirty="0" smtClean="0"/>
              <a:t>they hold </a:t>
            </a:r>
            <a:r>
              <a:rPr lang="en-US" dirty="0"/>
              <a:t>to the organization, and what are the duties to </a:t>
            </a:r>
            <a:r>
              <a:rPr lang="en-US" dirty="0" smtClean="0"/>
              <a:t>the dismissed worker? 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dirty="0"/>
              <a:t>. What are some steps organizations can take to </a:t>
            </a:r>
            <a:r>
              <a:rPr lang="en-US" dirty="0" smtClean="0"/>
              <a:t>protect their </a:t>
            </a:r>
            <a:r>
              <a:rPr lang="en-US" dirty="0"/>
              <a:t>workers from the effects of discharge if </a:t>
            </a:r>
            <a:r>
              <a:rPr lang="en-US" dirty="0" smtClean="0"/>
              <a:t>firing becomes </a:t>
            </a:r>
            <a:r>
              <a:rPr lang="en-US" dirty="0"/>
              <a:t>necessary?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50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Testing Baseball Players’ DNA</a:t>
            </a:r>
          </a:p>
          <a:p>
            <a:pPr marL="0" indent="0">
              <a:buNone/>
            </a:pPr>
            <a:r>
              <a:rPr lang="en-US" dirty="0"/>
              <a:t>The </a:t>
            </a:r>
            <a:r>
              <a:rPr lang="en-US" i="1" dirty="0"/>
              <a:t>New York Times </a:t>
            </a:r>
            <a:r>
              <a:rPr lang="en-US" dirty="0"/>
              <a:t>reports that there’s a “huge </a:t>
            </a:r>
            <a:r>
              <a:rPr lang="en-US" dirty="0" smtClean="0"/>
              <a:t>difference between </a:t>
            </a:r>
            <a:r>
              <a:rPr lang="en-US" dirty="0"/>
              <a:t>sixteen and nineteen years old,” when you’re </a:t>
            </a:r>
            <a:r>
              <a:rPr lang="en-US" dirty="0" smtClean="0"/>
              <a:t>talking about </a:t>
            </a:r>
            <a:r>
              <a:rPr lang="en-US" dirty="0"/>
              <a:t>prospects for professional baseball. A kid whose </a:t>
            </a:r>
            <a:r>
              <a:rPr lang="en-US" dirty="0" smtClean="0"/>
              <a:t>skills knock </a:t>
            </a:r>
            <a:r>
              <a:rPr lang="en-US" dirty="0"/>
              <a:t>your socks off for a sixteen-year-old just </a:t>
            </a:r>
            <a:r>
              <a:rPr lang="en-US" dirty="0" smtClean="0"/>
              <a:t>looks modestly </a:t>
            </a:r>
            <a:r>
              <a:rPr lang="en-US" dirty="0"/>
              <a:t>good when he practices with nineteen-year-olds. [4]</a:t>
            </a:r>
          </a:p>
          <a:p>
            <a:pPr marL="0" indent="0">
              <a:buNone/>
            </a:pPr>
            <a:r>
              <a:rPr lang="en-US" dirty="0"/>
              <a:t>This is a significant problem in the Dominican </a:t>
            </a:r>
            <a:r>
              <a:rPr lang="en-US" dirty="0" smtClean="0"/>
              <a:t>Republic, which </a:t>
            </a:r>
            <a:r>
              <a:rPr lang="en-US" dirty="0"/>
              <a:t>produces excellent baseball players but little in the </a:t>
            </a:r>
            <a:r>
              <a:rPr lang="en-US" dirty="0" smtClean="0"/>
              <a:t>way of </a:t>
            </a:r>
            <a:r>
              <a:rPr lang="en-US" dirty="0"/>
              <a:t>reliable paperwork proving who people really are </a:t>
            </a:r>
            <a:r>
              <a:rPr lang="en-US" dirty="0" smtClean="0"/>
              <a:t>and when </a:t>
            </a:r>
            <a:r>
              <a:rPr lang="en-US" dirty="0"/>
              <a:t>they were born. The Cleveland Indians learned </a:t>
            </a:r>
            <a:r>
              <a:rPr lang="en-US" dirty="0" smtClean="0"/>
              <a:t>all about </a:t>
            </a:r>
            <a:r>
              <a:rPr lang="en-US" dirty="0"/>
              <a:t>that when they gave a $575,000 bonus to a </a:t>
            </a:r>
            <a:r>
              <a:rPr lang="en-US" dirty="0" smtClean="0"/>
              <a:t>seventeen year-old </a:t>
            </a:r>
            <a:r>
              <a:rPr lang="en-US" dirty="0"/>
              <a:t>Dominican named Jose </a:t>
            </a:r>
            <a:r>
              <a:rPr lang="en-US" dirty="0" err="1"/>
              <a:t>Ozoria</a:t>
            </a:r>
            <a:r>
              <a:rPr lang="en-US" dirty="0"/>
              <a:t>, only to later find </a:t>
            </a:r>
            <a:r>
              <a:rPr lang="en-US" dirty="0" smtClean="0"/>
              <a:t>out he </a:t>
            </a:r>
            <a:r>
              <a:rPr lang="en-US" dirty="0"/>
              <a:t>was actually a twenty-year-old named Wally Bryan.</a:t>
            </a:r>
          </a:p>
          <a:p>
            <a:pPr marL="0" indent="0">
              <a:buNone/>
            </a:pPr>
            <a:r>
              <a:rPr lang="en-US" dirty="0"/>
              <a:t>This and similar cases of misidentification explain </a:t>
            </a:r>
            <a:r>
              <a:rPr lang="en-US" dirty="0" smtClean="0"/>
              <a:t>why baseball </a:t>
            </a:r>
            <a:r>
              <a:rPr lang="en-US" dirty="0"/>
              <a:t>teams are starting to apply genetic tests to </a:t>
            </a:r>
            <a:r>
              <a:rPr lang="en-US" dirty="0" smtClean="0"/>
              <a:t>the prospects </a:t>
            </a:r>
            <a:r>
              <a:rPr lang="en-US" dirty="0"/>
              <a:t>they’re scouting. Typically, the player is invited </a:t>
            </a:r>
            <a:r>
              <a:rPr lang="en-US" dirty="0" smtClean="0"/>
              <a:t>to provide </a:t>
            </a:r>
            <a:r>
              <a:rPr lang="en-US" dirty="0"/>
              <a:t>a DNA sample from himself and his parents </a:t>
            </a:r>
            <a:r>
              <a:rPr lang="en-US" dirty="0" smtClean="0"/>
              <a:t>to confirm </a:t>
            </a:r>
            <a:r>
              <a:rPr lang="en-US" dirty="0"/>
              <a:t>that he’s no older than he claims. The player pays </a:t>
            </a:r>
            <a:r>
              <a:rPr lang="en-US" dirty="0" smtClean="0"/>
              <a:t>for the </a:t>
            </a:r>
            <a:r>
              <a:rPr lang="en-US" dirty="0"/>
              <a:t>test and is reimbursed if the results show he was </a:t>
            </a:r>
            <a:r>
              <a:rPr lang="en-US" dirty="0" smtClean="0"/>
              <a:t>telling the </a:t>
            </a:r>
            <a:r>
              <a:rPr lang="en-US" dirty="0"/>
              <a:t>truth.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2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1. Many experts in genetics consider testing an </a:t>
            </a:r>
            <a:r>
              <a:rPr lang="en-US" dirty="0" smtClean="0"/>
              <a:t>unethical violation </a:t>
            </a:r>
            <a:r>
              <a:rPr lang="en-US" dirty="0"/>
              <a:t>of personal privacy.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What </a:t>
            </a:r>
            <a:r>
              <a:rPr lang="en-US" dirty="0"/>
              <a:t>does it mean to “violate personal privacy”?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Can </a:t>
            </a:r>
            <a:r>
              <a:rPr lang="en-US" dirty="0"/>
              <a:t>a utilitarian argument (the greatest good for </a:t>
            </a:r>
            <a:r>
              <a:rPr lang="en-US" dirty="0" smtClean="0"/>
              <a:t>the greatest </a:t>
            </a:r>
            <a:r>
              <a:rPr lang="en-US" dirty="0"/>
              <a:t>number should be sought) in favor of </a:t>
            </a:r>
            <a:r>
              <a:rPr lang="en-US" dirty="0" smtClean="0"/>
              <a:t>DNA testing </a:t>
            </a:r>
            <a:r>
              <a:rPr lang="en-US" dirty="0"/>
              <a:t>in the Dominican Republic </a:t>
            </a:r>
            <a:r>
              <a:rPr lang="en-US" dirty="0" smtClean="0"/>
              <a:t>	be </a:t>
            </a:r>
            <a:r>
              <a:rPr lang="en-US" dirty="0"/>
              <a:t>mounted?</a:t>
            </a:r>
          </a:p>
          <a:p>
            <a:pPr marL="0" indent="0">
              <a:buNone/>
            </a:pPr>
            <a:r>
              <a:rPr lang="en-US" dirty="0" smtClean="0"/>
              <a:t>	What </a:t>
            </a:r>
            <a:r>
              <a:rPr lang="en-US" dirty="0"/>
              <a:t>could it look like?</a:t>
            </a:r>
          </a:p>
          <a:p>
            <a:pPr marL="0" indent="0">
              <a:buNone/>
            </a:pPr>
            <a:r>
              <a:rPr lang="en-US" dirty="0"/>
              <a:t>2. In the baseball world, other tests that clearly </a:t>
            </a:r>
            <a:r>
              <a:rPr lang="en-US" i="1" dirty="0"/>
              <a:t>are </a:t>
            </a:r>
            <a:r>
              <a:rPr lang="en-US" dirty="0" smtClean="0"/>
              <a:t>allowed as </a:t>
            </a:r>
            <a:r>
              <a:rPr lang="en-US" dirty="0"/>
              <a:t>part of the hiring process include testing a </a:t>
            </a:r>
            <a:r>
              <a:rPr lang="en-US" dirty="0" smtClean="0"/>
              <a:t>player’s strength </a:t>
            </a:r>
            <a:r>
              <a:rPr lang="en-US" dirty="0"/>
              <a:t>and speed. Is there anything in the </a:t>
            </a:r>
            <a:r>
              <a:rPr lang="en-US" dirty="0" smtClean="0"/>
              <a:t>fair application </a:t>
            </a:r>
            <a:r>
              <a:rPr lang="en-US" dirty="0"/>
              <a:t>of these tests that may ethically </a:t>
            </a:r>
            <a:r>
              <a:rPr lang="en-US" dirty="0" smtClean="0"/>
              <a:t>allow—even require—that </a:t>
            </a:r>
            <a:r>
              <a:rPr lang="en-US" dirty="0"/>
              <a:t>baseball teams extract DNA to </a:t>
            </a:r>
            <a:r>
              <a:rPr lang="en-US" dirty="0" smtClean="0"/>
              <a:t>confirm the </a:t>
            </a:r>
            <a:r>
              <a:rPr lang="en-US" dirty="0"/>
              <a:t>age?</a:t>
            </a:r>
          </a:p>
          <a:p>
            <a:pPr marL="0" indent="0">
              <a:buNone/>
            </a:pPr>
            <a:r>
              <a:rPr lang="en-US" dirty="0"/>
              <a:t>3. Assume you accept that testing a prospect’s age is a </a:t>
            </a:r>
            <a:r>
              <a:rPr lang="en-US" dirty="0" smtClean="0"/>
              <a:t>bona fide </a:t>
            </a:r>
            <a:r>
              <a:rPr lang="en-US" dirty="0"/>
              <a:t>occupational qualification (after all, the job is to </a:t>
            </a:r>
            <a:r>
              <a:rPr lang="en-US" dirty="0" smtClean="0"/>
              <a:t>be a </a:t>
            </a:r>
            <a:r>
              <a:rPr lang="en-US" i="1" dirty="0"/>
              <a:t>prospect</a:t>
            </a:r>
            <a:r>
              <a:rPr lang="en-US" dirty="0"/>
              <a:t>: a developing player, not an adult one). </a:t>
            </a:r>
            <a:r>
              <a:rPr lang="en-US" dirty="0" smtClean="0"/>
              <a:t>Once you </a:t>
            </a:r>
            <a:r>
              <a:rPr lang="en-US" dirty="0"/>
              <a:t>accept that, how do you draw the line? </a:t>
            </a:r>
            <a:r>
              <a:rPr lang="en-US" dirty="0" smtClean="0"/>
              <a:t>Couldn’t teams </a:t>
            </a:r>
            <a:r>
              <a:rPr lang="en-US" dirty="0"/>
              <a:t>be tempted to use DNA facts for other </a:t>
            </a:r>
            <a:r>
              <a:rPr lang="en-US" dirty="0" smtClean="0"/>
              <a:t>purposes? The </a:t>
            </a:r>
            <a:r>
              <a:rPr lang="en-US" i="1" dirty="0"/>
              <a:t>Times </a:t>
            </a:r>
            <a:r>
              <a:rPr lang="en-US" dirty="0"/>
              <a:t>article interviews a coach who puts it this way:</a:t>
            </a:r>
          </a:p>
          <a:p>
            <a:pPr marL="0" indent="0">
              <a:buNone/>
            </a:pPr>
            <a:r>
              <a:rPr lang="en-US" i="1" dirty="0" smtClean="0"/>
              <a:t>	I </a:t>
            </a:r>
            <a:r>
              <a:rPr lang="en-US" i="1" dirty="0"/>
              <a:t>know [the baseball teams taking the DNA samples] are </a:t>
            </a:r>
            <a:r>
              <a:rPr lang="en-US" i="1" dirty="0" smtClean="0"/>
              <a:t>looking into </a:t>
            </a:r>
            <a:r>
              <a:rPr lang="en-US" i="1" dirty="0"/>
              <a:t>trying to figure out susceptibility to injuries, things like </a:t>
            </a:r>
            <a:r>
              <a:rPr lang="en-US" i="1" dirty="0" smtClean="0"/>
              <a:t>that. If </a:t>
            </a:r>
            <a:r>
              <a:rPr lang="en-US" i="1" dirty="0"/>
              <a:t>they come up with a test that </a:t>
            </a:r>
            <a:r>
              <a:rPr lang="en-US" i="1" dirty="0" smtClean="0"/>
              <a:t>	shows </a:t>
            </a:r>
            <a:r>
              <a:rPr lang="en-US" i="1" dirty="0"/>
              <a:t>someone’s connective </a:t>
            </a:r>
            <a:r>
              <a:rPr lang="en-US" i="1" dirty="0" smtClean="0"/>
              <a:t>tissue is </a:t>
            </a:r>
            <a:r>
              <a:rPr lang="en-US" i="1" dirty="0"/>
              <a:t>at a high risk of not holding up, can that be used? I </a:t>
            </a:r>
            <a:r>
              <a:rPr lang="en-US" i="1" dirty="0" smtClean="0"/>
              <a:t>don’t know</a:t>
            </a:r>
            <a:r>
              <a:rPr lang="en-US" i="1" dirty="0"/>
              <a:t>. </a:t>
            </a:r>
            <a:endParaRPr lang="en-US" i="1" dirty="0"/>
          </a:p>
          <a:p>
            <a:pPr marL="0" indent="0">
              <a:buNone/>
            </a:pPr>
            <a:r>
              <a:rPr lang="en-US" dirty="0" smtClean="0"/>
              <a:t>Can </a:t>
            </a:r>
            <a:r>
              <a:rPr lang="en-US" dirty="0"/>
              <a:t>you formulate an ethical argument in </a:t>
            </a:r>
            <a:r>
              <a:rPr lang="en-US" dirty="0" smtClean="0"/>
              <a:t>favor of </a:t>
            </a:r>
            <a:r>
              <a:rPr lang="en-US" dirty="0"/>
              <a:t>teams secretly using DNA tests to do just that, </a:t>
            </a:r>
            <a:r>
              <a:rPr lang="en-US" dirty="0" smtClean="0"/>
              <a:t>check for </a:t>
            </a:r>
            <a:r>
              <a:rPr lang="en-US" dirty="0"/>
              <a:t>as many yellow and red flags as possible in the </a:t>
            </a:r>
            <a:r>
              <a:rPr lang="en-US" dirty="0" smtClean="0"/>
              <a:t>young prospect’s </a:t>
            </a:r>
            <a:r>
              <a:rPr lang="en-US" dirty="0"/>
              <a:t>genetic code?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4. Baseball scouting—the job of hiring excellent </a:t>
            </a:r>
            <a:r>
              <a:rPr lang="en-US" dirty="0" smtClean="0"/>
              <a:t>future players </a:t>
            </a:r>
            <a:r>
              <a:rPr lang="en-US" dirty="0"/>
              <a:t>and screening out mediocre ones—is </a:t>
            </a:r>
            <a:r>
              <a:rPr lang="en-US" dirty="0" smtClean="0"/>
              <a:t>very competitive</a:t>
            </a:r>
            <a:r>
              <a:rPr lang="en-US" dirty="0"/>
              <a:t>. Those who do it well are paid well; </a:t>
            </a:r>
            <a:r>
              <a:rPr lang="en-US" dirty="0" smtClean="0"/>
              <a:t>those who </a:t>
            </a:r>
            <a:r>
              <a:rPr lang="en-US" dirty="0"/>
              <a:t>don’t are cycled out quickly to make room </a:t>
            </a:r>
            <a:r>
              <a:rPr lang="en-US" dirty="0" smtClean="0"/>
              <a:t>for someone </a:t>
            </a:r>
            <a:r>
              <a:rPr lang="en-US" dirty="0"/>
              <a:t>else. You have the job, you have the </a:t>
            </a:r>
            <a:r>
              <a:rPr lang="en-US" dirty="0" smtClean="0"/>
              <a:t>DNA sample</a:t>
            </a:r>
            <a:r>
              <a:rPr lang="en-US" dirty="0"/>
              <a:t>. What do you do? Why?</a:t>
            </a:r>
          </a:p>
          <a:p>
            <a:pPr marL="0" indent="0">
              <a:buNone/>
            </a:pPr>
            <a:r>
              <a:rPr lang="en-US" dirty="0"/>
              <a:t>5. You decide to do the test in question four. The </a:t>
            </a:r>
            <a:r>
              <a:rPr lang="en-US" dirty="0" smtClean="0"/>
              <a:t>problem is </a:t>
            </a:r>
            <a:r>
              <a:rPr lang="en-US" dirty="0"/>
              <a:t>people aren’t trees; you can’t age them just by </a:t>
            </a:r>
            <a:r>
              <a:rPr lang="en-US" dirty="0" smtClean="0"/>
              <a:t>counting genetic </a:t>
            </a:r>
            <a:r>
              <a:rPr lang="en-US" dirty="0"/>
              <a:t>rings—you also need to do some </a:t>
            </a:r>
            <a:r>
              <a:rPr lang="en-US" dirty="0" smtClean="0"/>
              <a:t>cross-testing with </a:t>
            </a:r>
            <a:r>
              <a:rPr lang="en-US" dirty="0"/>
              <a:t>the parents’ DNA. You do that and run into </a:t>
            </a:r>
            <a:r>
              <a:rPr lang="en-US" dirty="0" smtClean="0"/>
              <a:t>a surprise</a:t>
            </a:r>
            <a:r>
              <a:rPr lang="en-US" dirty="0"/>
              <a:t>: it turns out that the young prospect’s </a:t>
            </a:r>
            <a:r>
              <a:rPr lang="en-US" dirty="0" smtClean="0"/>
              <a:t>father who’s </a:t>
            </a:r>
            <a:r>
              <a:rPr lang="en-US" dirty="0"/>
              <a:t>so proud of his athletic son isn’t the </a:t>
            </a:r>
            <a:r>
              <a:rPr lang="en-US" dirty="0" smtClean="0"/>
              <a:t>biological dad</a:t>
            </a:r>
            <a:r>
              <a:rPr lang="en-US" dirty="0"/>
              <a:t>. Now what?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Is </a:t>
            </a:r>
            <a:r>
              <a:rPr lang="en-US" dirty="0"/>
              <a:t>there an argument here against DNA </a:t>
            </a:r>
            <a:r>
              <a:rPr lang="en-US" dirty="0" smtClean="0"/>
              <a:t>testing, period</a:t>
            </a:r>
            <a:r>
              <a:rPr lang="en-US" dirty="0"/>
              <a:t>? What is it?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Remember</a:t>
            </a:r>
            <a:r>
              <a:rPr lang="en-US" dirty="0"/>
              <a:t>, the family paid for the test. Do </a:t>
            </a:r>
            <a:r>
              <a:rPr lang="en-US" dirty="0" smtClean="0"/>
              <a:t>you have </a:t>
            </a:r>
            <a:r>
              <a:rPr lang="en-US" dirty="0"/>
              <a:t>a responsibility to give them these </a:t>
            </a:r>
            <a:r>
              <a:rPr lang="en-US" dirty="0" smtClean="0"/>
              <a:t>results? Explain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6. Lou Gehrig was the first athlete ever to appear on a </a:t>
            </a:r>
            <a:r>
              <a:rPr lang="en-US" dirty="0" smtClean="0"/>
              <a:t>box of </a:t>
            </a:r>
            <a:r>
              <a:rPr lang="en-US" dirty="0"/>
              <a:t>Wheaties. From 1925 to 1939 he played for </a:t>
            </a:r>
            <a:r>
              <a:rPr lang="en-US" dirty="0" smtClean="0"/>
              <a:t>the Yankees </a:t>
            </a:r>
            <a:r>
              <a:rPr lang="en-US" dirty="0"/>
              <a:t>in every game: 2,130 straight appearances, </a:t>
            </a:r>
            <a:r>
              <a:rPr lang="en-US" dirty="0" smtClean="0"/>
              <a:t>a record </a:t>
            </a:r>
            <a:r>
              <a:rPr lang="en-US" dirty="0"/>
              <a:t>that lasted more than fifty years. He was voted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31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480441"/>
            <a:ext cx="9908627" cy="3395427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Locate </a:t>
            </a:r>
            <a:r>
              <a:rPr lang="en-US" dirty="0"/>
              <a:t>ethical tensions affecting the breadth of a </a:t>
            </a:r>
            <a:r>
              <a:rPr lang="en-US" dirty="0" smtClean="0"/>
              <a:t>hiring search</a:t>
            </a:r>
            <a:r>
              <a:rPr lang="en-US" dirty="0"/>
              <a:t>.</a:t>
            </a:r>
          </a:p>
          <a:p>
            <a:r>
              <a:rPr lang="en-US" dirty="0" smtClean="0"/>
              <a:t>Define </a:t>
            </a:r>
            <a:r>
              <a:rPr lang="en-US" dirty="0"/>
              <a:t>applicant screening and mark its </a:t>
            </a:r>
            <a:r>
              <a:rPr lang="en-US" dirty="0" smtClean="0"/>
              <a:t>ethical boundaries</a:t>
            </a:r>
            <a:r>
              <a:rPr lang="en-US" dirty="0"/>
              <a:t>.</a:t>
            </a:r>
          </a:p>
          <a:p>
            <a:r>
              <a:rPr lang="en-US" dirty="0" smtClean="0"/>
              <a:t>Define </a:t>
            </a:r>
            <a:r>
              <a:rPr lang="en-US" dirty="0"/>
              <a:t>applicant testing and consider what makes </a:t>
            </a:r>
            <a:r>
              <a:rPr lang="en-US" dirty="0" smtClean="0"/>
              <a:t>an appropriate </a:t>
            </a:r>
            <a:r>
              <a:rPr lang="en-US" dirty="0"/>
              <a:t>test.</a:t>
            </a:r>
          </a:p>
          <a:p>
            <a:r>
              <a:rPr lang="en-US" dirty="0" smtClean="0"/>
              <a:t>Draw </a:t>
            </a:r>
            <a:r>
              <a:rPr lang="en-US" dirty="0"/>
              <a:t>the lines of an ethical interview process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Explore </a:t>
            </a:r>
            <a:r>
              <a:rPr lang="en-US" dirty="0"/>
              <a:t>the limits of wage confidentiality.</a:t>
            </a:r>
          </a:p>
          <a:p>
            <a:r>
              <a:rPr lang="en-US" dirty="0" smtClean="0"/>
              <a:t>Delineate </a:t>
            </a:r>
            <a:r>
              <a:rPr lang="en-US" dirty="0"/>
              <a:t>the uses and ethics of wages as a </a:t>
            </a:r>
            <a:r>
              <a:rPr lang="en-US" dirty="0" smtClean="0"/>
              <a:t>work incentive.</a:t>
            </a:r>
          </a:p>
          <a:p>
            <a:r>
              <a:rPr lang="en-US" dirty="0" smtClean="0"/>
              <a:t>Distinguish </a:t>
            </a:r>
            <a:r>
              <a:rPr lang="en-US" dirty="0"/>
              <a:t>criteria for promoting employees.</a:t>
            </a:r>
          </a:p>
          <a:p>
            <a:r>
              <a:rPr lang="en-US" dirty="0" smtClean="0"/>
              <a:t>Locate </a:t>
            </a:r>
            <a:r>
              <a:rPr lang="en-US" dirty="0"/>
              <a:t>and define ethical issues relating to promotion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Define </a:t>
            </a:r>
            <a:r>
              <a:rPr lang="en-US" dirty="0"/>
              <a:t>legal guidelines on firing employees.</a:t>
            </a:r>
          </a:p>
          <a:p>
            <a:r>
              <a:rPr lang="en-US" dirty="0" smtClean="0"/>
              <a:t>Elaborate </a:t>
            </a:r>
            <a:r>
              <a:rPr lang="en-US" dirty="0"/>
              <a:t>justifiable reasons for deciding to fire.</a:t>
            </a:r>
          </a:p>
          <a:p>
            <a:r>
              <a:rPr lang="en-US" dirty="0" smtClean="0"/>
              <a:t>Set </a:t>
            </a:r>
            <a:r>
              <a:rPr lang="en-US" dirty="0"/>
              <a:t>standards for the actual firing process.</a:t>
            </a:r>
          </a:p>
          <a:p>
            <a:r>
              <a:rPr lang="en-US" dirty="0" smtClean="0"/>
              <a:t>Consider </a:t>
            </a:r>
            <a:r>
              <a:rPr lang="en-US" dirty="0"/>
              <a:t>ways of limiting the need to </a:t>
            </a:r>
            <a:r>
              <a:rPr lang="en-US" dirty="0" smtClean="0"/>
              <a:t>terminate employees</a:t>
            </a:r>
            <a:r>
              <a:rPr lang="en-US" dirty="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44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Hiring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</a:t>
            </a:r>
            <a:r>
              <a:rPr lang="en-US" sz="2000" dirty="0" smtClean="0"/>
              <a:t>here’s </a:t>
            </a:r>
            <a:r>
              <a:rPr lang="en-US" sz="2000" dirty="0"/>
              <a:t>a tension </a:t>
            </a:r>
            <a:r>
              <a:rPr lang="en-US" sz="2000" dirty="0" smtClean="0"/>
              <a:t>stretching through </a:t>
            </a:r>
            <a:r>
              <a:rPr lang="en-US" sz="2000" dirty="0"/>
              <a:t>every decision to hire a new worker. On one </a:t>
            </a:r>
            <a:r>
              <a:rPr lang="en-US" sz="2000" dirty="0" smtClean="0"/>
              <a:t>side, you </a:t>
            </a:r>
            <a:r>
              <a:rPr lang="en-US" sz="2000" dirty="0"/>
              <a:t>want to limit the people you even consider to those </a:t>
            </a:r>
            <a:r>
              <a:rPr lang="en-US" sz="2000" dirty="0" smtClean="0"/>
              <a:t>few who</a:t>
            </a:r>
            <a:r>
              <a:rPr lang="en-US" sz="2000" dirty="0"/>
              <a:t>, for one reason or another, you know won’t be a </a:t>
            </a:r>
            <a:r>
              <a:rPr lang="en-US" sz="2000" dirty="0" smtClean="0"/>
              <a:t>total disaster</a:t>
            </a:r>
            <a:r>
              <a:rPr lang="en-US" sz="2000" dirty="0"/>
              <a:t>. On the other side, no company can survive </a:t>
            </a:r>
            <a:r>
              <a:rPr lang="en-US" sz="2000" dirty="0" smtClean="0"/>
              <a:t>playing it </a:t>
            </a:r>
            <a:r>
              <a:rPr lang="en-US" sz="2000" dirty="0"/>
              <a:t>safe all the time; generally, the corporations able to hire </a:t>
            </a:r>
            <a:r>
              <a:rPr lang="en-US" sz="2000" dirty="0" smtClean="0"/>
              <a:t>the best </a:t>
            </a:r>
            <a:r>
              <a:rPr lang="en-US" sz="2000" dirty="0"/>
              <a:t>talent will win over the long run. And one way to get </a:t>
            </a:r>
            <a:r>
              <a:rPr lang="en-US" sz="2000" dirty="0" smtClean="0"/>
              <a:t>the best </a:t>
            </a:r>
            <a:r>
              <a:rPr lang="en-US" sz="2000" dirty="0"/>
              <a:t>talent is to cast as large a net as possible, let a </a:t>
            </a:r>
            <a:r>
              <a:rPr lang="en-US" sz="2000" dirty="0" smtClean="0"/>
              <a:t>maximum number </a:t>
            </a:r>
            <a:r>
              <a:rPr lang="en-US" sz="2000" dirty="0"/>
              <a:t>know that a position is available, and work </a:t>
            </a:r>
            <a:r>
              <a:rPr lang="en-US" sz="2000" dirty="0" smtClean="0"/>
              <a:t>through the </a:t>
            </a:r>
            <a:r>
              <a:rPr lang="en-US" sz="2000" dirty="0"/>
              <a:t>applications carefully no matter how many pour </a:t>
            </a:r>
            <a:r>
              <a:rPr lang="en-US" sz="2000" dirty="0" smtClean="0"/>
              <a:t>in. Conclusion</a:t>
            </a:r>
            <a:r>
              <a:rPr lang="en-US" sz="2000" dirty="0"/>
              <a:t>. Hiring employees can be safe or risky </a:t>
            </a:r>
            <a:r>
              <a:rPr lang="en-US" sz="2000" dirty="0" smtClean="0"/>
              <a:t>depending on </a:t>
            </a:r>
            <a:r>
              <a:rPr lang="en-US" sz="2000" dirty="0"/>
              <a:t>how broadly you announce a job opening.</a:t>
            </a:r>
            <a:endParaRPr lang="en-US" sz="1980" dirty="0"/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597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Announcing Strategies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87909" cy="33189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Three Strategies for Announcing a Job Opening: </a:t>
            </a:r>
            <a:r>
              <a:rPr lang="en-US" b="1" dirty="0" smtClean="0"/>
              <a:t>Nepotism, Internal </a:t>
            </a:r>
            <a:r>
              <a:rPr lang="en-US" b="1" dirty="0"/>
              <a:t>Public Announcement, Mass Public </a:t>
            </a:r>
            <a:r>
              <a:rPr lang="en-US" b="1" dirty="0" smtClean="0"/>
              <a:t>Announcement</a:t>
            </a:r>
            <a:r>
              <a:rPr lang="en-US" dirty="0" smtClean="0"/>
              <a:t> Start </a:t>
            </a:r>
            <a:r>
              <a:rPr lang="en-US" dirty="0"/>
              <a:t>on the safe side of hiring. Nepotism is granting </a:t>
            </a:r>
            <a:r>
              <a:rPr lang="en-US" dirty="0" smtClean="0"/>
              <a:t>favored status </a:t>
            </a:r>
            <a:r>
              <a:rPr lang="en-US" dirty="0"/>
              <a:t>to family members. In the case of hiring, it </a:t>
            </a:r>
            <a:r>
              <a:rPr lang="en-US" dirty="0" smtClean="0"/>
              <a:t>means circulating </a:t>
            </a:r>
            <a:r>
              <a:rPr lang="en-US" dirty="0"/>
              <a:t>information about open jobs only to </a:t>
            </a:r>
            <a:r>
              <a:rPr lang="en-US" dirty="0" smtClean="0"/>
              <a:t>your relatives</a:t>
            </a:r>
            <a:r>
              <a:rPr lang="en-US" dirty="0"/>
              <a:t>. Naturally this happens at many small businesses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Announcing </a:t>
            </a:r>
            <a:r>
              <a:rPr lang="en-US" dirty="0"/>
              <a:t>a job opening is not automatic. </a:t>
            </a:r>
            <a:r>
              <a:rPr lang="en-US" dirty="0" smtClean="0"/>
              <a:t>You can </a:t>
            </a:r>
            <a:r>
              <a:rPr lang="en-US" dirty="0"/>
              <a:t>announce the spot more publicly or less so. There </a:t>
            </a:r>
            <a:r>
              <a:rPr lang="en-US" dirty="0" smtClean="0"/>
              <a:t>are advantages </a:t>
            </a:r>
            <a:r>
              <a:rPr lang="en-US" dirty="0"/>
              <a:t>and disadvantages to the various approaches, </a:t>
            </a:r>
            <a:r>
              <a:rPr lang="en-US" dirty="0" smtClean="0"/>
              <a:t>but there’s </a:t>
            </a:r>
            <a:r>
              <a:rPr lang="en-US" dirty="0"/>
              <a:t>always an ethical responsibility to clearly account </a:t>
            </a:r>
            <a:r>
              <a:rPr lang="en-US" dirty="0" smtClean="0"/>
              <a:t>for the </a:t>
            </a:r>
            <a:r>
              <a:rPr lang="en-US" dirty="0"/>
              <a:t>reasons why one approach is selected over another.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1157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Ethical Perils of Job 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Once you’ve identified the demographic pool you’d like </a:t>
            </a:r>
            <a:r>
              <a:rPr lang="en-US" dirty="0" smtClean="0"/>
              <a:t>to recruit </a:t>
            </a:r>
            <a:r>
              <a:rPr lang="en-US" dirty="0"/>
              <a:t>from, it’s easy to oversell the job in the </a:t>
            </a:r>
            <a:r>
              <a:rPr lang="en-US" dirty="0" smtClean="0"/>
              <a:t>announcement you </a:t>
            </a:r>
            <a:r>
              <a:rPr lang="en-US" dirty="0"/>
              <a:t>post. The most blatant cases—</a:t>
            </a:r>
            <a:r>
              <a:rPr lang="en-US" i="1" dirty="0"/>
              <a:t>You can earn $300 per </a:t>
            </a:r>
            <a:r>
              <a:rPr lang="en-US" i="1" dirty="0" smtClean="0"/>
              <a:t>hour working </a:t>
            </a:r>
            <a:r>
              <a:rPr lang="en-US" i="1" dirty="0"/>
              <a:t>from home!</a:t>
            </a:r>
            <a:r>
              <a:rPr lang="en-US" dirty="0"/>
              <a:t>—are obvious frauds, but even </a:t>
            </a:r>
            <a:r>
              <a:rPr lang="en-US" dirty="0" smtClean="0"/>
              <a:t>sincere attempts </a:t>
            </a:r>
            <a:r>
              <a:rPr lang="en-US" dirty="0"/>
              <a:t>can cause misunderstandings. Say a job </a:t>
            </a:r>
            <a:r>
              <a:rPr lang="en-US" dirty="0" smtClean="0"/>
              <a:t>requires “occasional </a:t>
            </a:r>
            <a:r>
              <a:rPr lang="en-US" dirty="0"/>
              <a:t>travel.” Fine, but does that mean </a:t>
            </a:r>
            <a:r>
              <a:rPr lang="en-US" dirty="0" smtClean="0"/>
              <a:t>occasionally during </a:t>
            </a:r>
            <a:r>
              <a:rPr lang="en-US" dirty="0"/>
              <a:t>the year or occasionally during the month?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86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Screening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50866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Reducing a large pool of applicants to a manageable </a:t>
            </a:r>
            <a:r>
              <a:rPr lang="en-US" dirty="0" smtClean="0"/>
              <a:t>selection of </a:t>
            </a:r>
            <a:r>
              <a:rPr lang="en-US" dirty="0"/>
              <a:t>people for serious consideration is applicant </a:t>
            </a:r>
            <a:r>
              <a:rPr lang="en-US" dirty="0" smtClean="0"/>
              <a:t>screening, sometimes </a:t>
            </a:r>
            <a:r>
              <a:rPr lang="en-US" dirty="0"/>
              <a:t>referred to as filtering. Screening begins with </a:t>
            </a:r>
            <a:r>
              <a:rPr lang="en-US" dirty="0" smtClean="0"/>
              <a:t>the job </a:t>
            </a:r>
            <a:r>
              <a:rPr lang="en-US" dirty="0"/>
              <a:t>announcement. Requirements like “three or more </a:t>
            </a:r>
            <a:r>
              <a:rPr lang="en-US" dirty="0" smtClean="0"/>
              <a:t>years of </a:t>
            </a:r>
            <a:r>
              <a:rPr lang="en-US" dirty="0"/>
              <a:t>experience” and “willingness to work the night shift” go </a:t>
            </a:r>
            <a:r>
              <a:rPr lang="en-US" dirty="0" smtClean="0"/>
              <a:t>a long </a:t>
            </a:r>
            <a:r>
              <a:rPr lang="en-US" dirty="0"/>
              <a:t>way toward eliminating applicants.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364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Facing Criminal Hiring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01197" cy="33189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1. </a:t>
            </a:r>
            <a:r>
              <a:rPr lang="en-US" b="1" dirty="0"/>
              <a:t>The ethical responsibility to </a:t>
            </a:r>
            <a:r>
              <a:rPr lang="en-US" b="1" dirty="0" smtClean="0"/>
              <a:t>recovering criminals</a:t>
            </a:r>
            <a:r>
              <a:rPr lang="en-US" b="1" dirty="0"/>
              <a:t>. </a:t>
            </a:r>
            <a:r>
              <a:rPr lang="en-US" dirty="0"/>
              <a:t>Rehabilitation (via honest work) is good </a:t>
            </a:r>
            <a:r>
              <a:rPr lang="en-US" dirty="0" smtClean="0"/>
              <a:t>for ex-convicts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b="1" dirty="0"/>
              <a:t>The manager’s responsibility to </a:t>
            </a:r>
            <a:r>
              <a:rPr lang="en-US" b="1" dirty="0" smtClean="0"/>
              <a:t>the company</a:t>
            </a:r>
            <a:r>
              <a:rPr lang="en-US" b="1" dirty="0"/>
              <a:t>. </a:t>
            </a:r>
            <a:r>
              <a:rPr lang="en-US" dirty="0"/>
              <a:t>Managers need to avoid problems </a:t>
            </a:r>
            <a:r>
              <a:rPr lang="en-US" dirty="0" smtClean="0"/>
              <a:t>whenever possible </a:t>
            </a:r>
            <a:r>
              <a:rPr lang="en-US" dirty="0"/>
              <a:t>and keep the machine running smoothly </a:t>
            </a:r>
            <a:r>
              <a:rPr lang="en-US" dirty="0" smtClean="0"/>
              <a:t>so profits </a:t>
            </a:r>
            <a:r>
              <a:rPr lang="en-US" dirty="0"/>
              <a:t>flow smoothly too.</a:t>
            </a:r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b="1" dirty="0"/>
              <a:t>The company’s responsibility to the </a:t>
            </a:r>
            <a:r>
              <a:rPr lang="en-US" b="1" dirty="0" smtClean="0"/>
              <a:t>general public</a:t>
            </a:r>
            <a:r>
              <a:rPr lang="en-US" b="1" dirty="0"/>
              <a:t>. </a:t>
            </a:r>
            <a:r>
              <a:rPr lang="en-US" dirty="0"/>
              <a:t>If a taxi syndicate is hiring ex-drunk </a:t>
            </a:r>
            <a:r>
              <a:rPr lang="en-US" dirty="0" smtClean="0"/>
              <a:t>drivers, you’ve </a:t>
            </a:r>
            <a:r>
              <a:rPr lang="en-US" dirty="0"/>
              <a:t>got to figure something’s going to go </a:t>
            </a:r>
            <a:r>
              <a:rPr lang="en-US" dirty="0" smtClean="0"/>
              <a:t>wrong sooner </a:t>
            </a:r>
            <a:r>
              <a:rPr lang="en-US" dirty="0"/>
              <a:t>or later, and when it does, the person who </a:t>
            </a:r>
            <a:r>
              <a:rPr lang="en-US" dirty="0" smtClean="0"/>
              <a:t>put the </a:t>
            </a:r>
            <a:r>
              <a:rPr lang="en-US" dirty="0"/>
              <a:t>driver behind the wheel will be partially responsible.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65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Interviewing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Applicant interviewing provides valuable </a:t>
            </a:r>
            <a:r>
              <a:rPr lang="en-US" dirty="0" smtClean="0"/>
              <a:t>information for </a:t>
            </a:r>
            <a:r>
              <a:rPr lang="en-US" dirty="0"/>
              <a:t>evaluating job candidates, but questions ought to </a:t>
            </a:r>
            <a:r>
              <a:rPr lang="en-US" dirty="0" smtClean="0"/>
              <a:t>be fair </a:t>
            </a:r>
            <a:r>
              <a:rPr lang="en-US" dirty="0"/>
              <a:t>and pertinent to job-related concerns.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578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Wage </a:t>
            </a:r>
            <a:r>
              <a:rPr lang="en-US" dirty="0"/>
              <a:t>confidentiality pits the right to privacy against </a:t>
            </a:r>
            <a:r>
              <a:rPr lang="en-US" dirty="0" smtClean="0"/>
              <a:t>the desire </a:t>
            </a:r>
            <a:r>
              <a:rPr lang="en-US" dirty="0"/>
              <a:t>for, and benefits of, transparency.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Wages </a:t>
            </a:r>
            <a:r>
              <a:rPr lang="en-US" dirty="0"/>
              <a:t>and bonuses are used to provide a work </a:t>
            </a:r>
            <a:r>
              <a:rPr lang="en-US" dirty="0" smtClean="0"/>
              <a:t>incentive, but </a:t>
            </a:r>
            <a:r>
              <a:rPr lang="en-US" dirty="0"/>
              <a:t>problems arise when the pay increments </a:t>
            </a:r>
            <a:r>
              <a:rPr lang="en-US" dirty="0" smtClean="0"/>
              <a:t>don’t obviously </a:t>
            </a:r>
            <a:r>
              <a:rPr lang="en-US" dirty="0"/>
              <a:t>align well with promises or with </a:t>
            </a:r>
            <a:r>
              <a:rPr lang="en-US" dirty="0" smtClean="0"/>
              <a:t>job performance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64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6195</TotalTime>
  <Words>1368</Words>
  <Application>Microsoft Office PowerPoint</Application>
  <PresentationFormat>Widescreen</PresentationFormat>
  <Paragraphs>80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Garamond</vt:lpstr>
      <vt:lpstr>Organic</vt:lpstr>
      <vt:lpstr>Chapter 8</vt:lpstr>
      <vt:lpstr>Learning Objectives</vt:lpstr>
      <vt:lpstr>Hiring</vt:lpstr>
      <vt:lpstr>Announcing Strategies</vt:lpstr>
      <vt:lpstr>Ethical Perils of Job Announcements</vt:lpstr>
      <vt:lpstr>Screening</vt:lpstr>
      <vt:lpstr>Facing Criminal Hiring</vt:lpstr>
      <vt:lpstr>Interviewing</vt:lpstr>
      <vt:lpstr>Wages</vt:lpstr>
      <vt:lpstr>Promoting Employees</vt:lpstr>
      <vt:lpstr>Firing</vt:lpstr>
      <vt:lpstr>Test Your Knowledge</vt:lpstr>
      <vt:lpstr>Case Study</vt:lpstr>
      <vt:lpstr>Case Study Questions</vt:lpstr>
      <vt:lpstr>Case Study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Bergen Eskildsen</dc:creator>
  <cp:lastModifiedBy>Joe Light</cp:lastModifiedBy>
  <cp:revision>79</cp:revision>
  <dcterms:created xsi:type="dcterms:W3CDTF">2016-06-14T20:06:50Z</dcterms:created>
  <dcterms:modified xsi:type="dcterms:W3CDTF">2016-06-30T15:38:26Z</dcterms:modified>
</cp:coreProperties>
</file>